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1"/>
  </p:notesMasterIdLst>
  <p:handoutMasterIdLst>
    <p:handoutMasterId r:id="rId22"/>
  </p:handoutMasterIdLst>
  <p:sldIdLst>
    <p:sldId id="2110" r:id="rId2"/>
    <p:sldId id="2116" r:id="rId3"/>
    <p:sldId id="2117" r:id="rId4"/>
    <p:sldId id="2118" r:id="rId5"/>
    <p:sldId id="2119" r:id="rId6"/>
    <p:sldId id="2127" r:id="rId7"/>
    <p:sldId id="2161" r:id="rId8"/>
    <p:sldId id="2162" r:id="rId9"/>
    <p:sldId id="2164" r:id="rId10"/>
    <p:sldId id="2165" r:id="rId11"/>
    <p:sldId id="2170" r:id="rId12"/>
    <p:sldId id="2166" r:id="rId13"/>
    <p:sldId id="2167" r:id="rId14"/>
    <p:sldId id="2169" r:id="rId15"/>
    <p:sldId id="2163" r:id="rId16"/>
    <p:sldId id="2150" r:id="rId17"/>
    <p:sldId id="2154" r:id="rId18"/>
    <p:sldId id="2141" r:id="rId19"/>
    <p:sldId id="2144" r:id="rId20"/>
  </p:sldIdLst>
  <p:sldSz cx="9144000" cy="6858000" type="screen4x3"/>
  <p:notesSz cx="6800850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675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3488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23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6976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3719" algn="l" defTabSz="913488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0463" algn="l" defTabSz="913488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7208" algn="l" defTabSz="913488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3952" algn="l" defTabSz="913488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D1DFD"/>
    <a:srgbClr val="FFFFCC"/>
    <a:srgbClr val="66FF33"/>
    <a:srgbClr val="FF6600"/>
    <a:srgbClr val="FFFFFF"/>
    <a:srgbClr val="CCFFCC"/>
    <a:srgbClr val="800000"/>
    <a:srgbClr val="6941FD"/>
    <a:srgbClr val="99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73" autoAdjust="0"/>
    <p:restoredTop sz="98930" autoAdjust="0"/>
  </p:normalViewPr>
  <p:slideViewPr>
    <p:cSldViewPr>
      <p:cViewPr>
        <p:scale>
          <a:sx n="80" d="100"/>
          <a:sy n="80" d="100"/>
        </p:scale>
        <p:origin x="-5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0"/>
    </p:cViewPr>
  </p:sorterViewPr>
  <p:notesViewPr>
    <p:cSldViewPr>
      <p:cViewPr varScale="1">
        <p:scale>
          <a:sx n="54" d="100"/>
          <a:sy n="54" d="100"/>
        </p:scale>
        <p:origin x="-1770" y="-96"/>
      </p:cViewPr>
      <p:guideLst>
        <p:guide orient="horz" pos="3110"/>
        <p:guide pos="214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035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241" y="0"/>
            <a:ext cx="2947035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AB63852-368C-4E43-9CB9-67E4609577FB}" type="datetime1">
              <a:rPr lang="ru-RU" smtClean="0"/>
              <a:pPr>
                <a:defRPr/>
              </a:pPr>
              <a:t>11.11.2019</a:t>
            </a:fld>
            <a:endParaRPr lang="ru-RU"/>
          </a:p>
        </p:txBody>
      </p:sp>
      <p:sp>
        <p:nvSpPr>
          <p:cNvPr id="67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16"/>
            <a:ext cx="2947035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241" y="9377316"/>
            <a:ext cx="2947035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7EC5778-7566-44A6-BD0D-291CF452E8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5896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035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32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241" y="0"/>
            <a:ext cx="2947035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D74AA20-CE8F-42EC-834A-85AC1E5D2032}" type="datetime1">
              <a:rPr lang="ru-RU" smtClean="0"/>
              <a:pPr>
                <a:defRPr/>
              </a:pPr>
              <a:t>11.11.2019</a:t>
            </a:fld>
            <a:endParaRPr lang="ru-RU"/>
          </a:p>
        </p:txBody>
      </p:sp>
      <p:sp>
        <p:nvSpPr>
          <p:cNvPr id="286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85" y="4689515"/>
            <a:ext cx="5440680" cy="444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833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16"/>
            <a:ext cx="2947035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33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241" y="9377316"/>
            <a:ext cx="2947035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4EC423A-7944-4871-AF23-DB83CBC68A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5760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6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348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023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697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3719" algn="l" defTabSz="9134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463" algn="l" defTabSz="9134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208" algn="l" defTabSz="9134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952" algn="l" defTabSz="9134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7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14375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3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376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6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ADEB9-7D41-482F-8993-0E77F9BDA8A4}" type="datetime1">
              <a:rPr lang="ru-RU" smtClean="0"/>
              <a:t>11.11.2019</a:t>
            </a:fld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47C09-E188-48A9-AE8A-402E9C4AD2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11042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7C48D-94EF-4A7C-A6E3-DD3085DD4B4C}" type="datetime1">
              <a:rPr lang="ru-RU" smtClean="0"/>
              <a:t>11.11.2019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B9DC7-74A3-484B-942E-2750FB257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94997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50" indent="0">
              <a:buNone/>
              <a:defRPr sz="1800"/>
            </a:lvl2pPr>
            <a:lvl3pPr marL="913488" indent="0">
              <a:buNone/>
              <a:defRPr sz="1600"/>
            </a:lvl3pPr>
            <a:lvl4pPr marL="1370233" indent="0">
              <a:buNone/>
              <a:defRPr sz="1400"/>
            </a:lvl4pPr>
            <a:lvl5pPr marL="1826976" indent="0">
              <a:buNone/>
              <a:defRPr sz="1400"/>
            </a:lvl5pPr>
            <a:lvl6pPr marL="2283719" indent="0">
              <a:buNone/>
              <a:defRPr sz="1400"/>
            </a:lvl6pPr>
            <a:lvl7pPr marL="2740463" indent="0">
              <a:buNone/>
              <a:defRPr sz="1400"/>
            </a:lvl7pPr>
            <a:lvl8pPr marL="3197208" indent="0">
              <a:buNone/>
              <a:defRPr sz="1400"/>
            </a:lvl8pPr>
            <a:lvl9pPr marL="3653952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B9985-FBBE-47C4-94E2-5CAE88D1F8CC}" type="datetime1">
              <a:rPr lang="ru-RU" smtClean="0"/>
              <a:t>11.11.2019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4A30A-7FCF-419D-A5DF-753B46449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47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1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1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3034F-4D0D-4E3B-B480-07B7084FBE7F}" type="datetime1">
              <a:rPr lang="ru-RU" smtClean="0"/>
              <a:t>11.11.2019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86C11-AECB-41FD-AFAB-4D3EEE94DF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765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0" indent="0">
              <a:buNone/>
              <a:defRPr sz="2000" b="1"/>
            </a:lvl2pPr>
            <a:lvl3pPr marL="913488" indent="0">
              <a:buNone/>
              <a:defRPr sz="1800" b="1"/>
            </a:lvl3pPr>
            <a:lvl4pPr marL="1370233" indent="0">
              <a:buNone/>
              <a:defRPr sz="1600" b="1"/>
            </a:lvl4pPr>
            <a:lvl5pPr marL="1826976" indent="0">
              <a:buNone/>
              <a:defRPr sz="1600" b="1"/>
            </a:lvl5pPr>
            <a:lvl6pPr marL="2283719" indent="0">
              <a:buNone/>
              <a:defRPr sz="1600" b="1"/>
            </a:lvl6pPr>
            <a:lvl7pPr marL="2740463" indent="0">
              <a:buNone/>
              <a:defRPr sz="1600" b="1"/>
            </a:lvl7pPr>
            <a:lvl8pPr marL="3197208" indent="0">
              <a:buNone/>
              <a:defRPr sz="1600" b="1"/>
            </a:lvl8pPr>
            <a:lvl9pPr marL="365395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0" indent="0">
              <a:buNone/>
              <a:defRPr sz="2000" b="1"/>
            </a:lvl2pPr>
            <a:lvl3pPr marL="913488" indent="0">
              <a:buNone/>
              <a:defRPr sz="1800" b="1"/>
            </a:lvl3pPr>
            <a:lvl4pPr marL="1370233" indent="0">
              <a:buNone/>
              <a:defRPr sz="1600" b="1"/>
            </a:lvl4pPr>
            <a:lvl5pPr marL="1826976" indent="0">
              <a:buNone/>
              <a:defRPr sz="1600" b="1"/>
            </a:lvl5pPr>
            <a:lvl6pPr marL="2283719" indent="0">
              <a:buNone/>
              <a:defRPr sz="1600" b="1"/>
            </a:lvl6pPr>
            <a:lvl7pPr marL="2740463" indent="0">
              <a:buNone/>
              <a:defRPr sz="1600" b="1"/>
            </a:lvl7pPr>
            <a:lvl8pPr marL="3197208" indent="0">
              <a:buNone/>
              <a:defRPr sz="1600" b="1"/>
            </a:lvl8pPr>
            <a:lvl9pPr marL="365395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00096-B7ED-47E3-B741-941C823738B8}" type="datetime1">
              <a:rPr lang="ru-RU" smtClean="0"/>
              <a:t>11.11.2019</a:t>
            </a:fld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08E3B-E162-4A90-887E-13C671A0F9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59574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B0303-7C13-403F-81F0-F0C87F029A2F}" type="datetime1">
              <a:rPr lang="ru-RU" smtClean="0"/>
              <a:t>11.11.2019</a:t>
            </a:fld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1B8DE-2739-443B-AED7-6C287091A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38402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CE974-8C98-46E9-8E0D-BA4CFC183651}" type="datetime1">
              <a:rPr lang="ru-RU" smtClean="0"/>
              <a:t>11.11.2019</a:t>
            </a:fld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E3156-338D-426A-884C-212C04DAD8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24408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50" indent="0">
              <a:buNone/>
              <a:defRPr sz="1200"/>
            </a:lvl2pPr>
            <a:lvl3pPr marL="913488" indent="0">
              <a:buNone/>
              <a:defRPr sz="1000"/>
            </a:lvl3pPr>
            <a:lvl4pPr marL="1370233" indent="0">
              <a:buNone/>
              <a:defRPr sz="900"/>
            </a:lvl4pPr>
            <a:lvl5pPr marL="1826976" indent="0">
              <a:buNone/>
              <a:defRPr sz="900"/>
            </a:lvl5pPr>
            <a:lvl6pPr marL="2283719" indent="0">
              <a:buNone/>
              <a:defRPr sz="900"/>
            </a:lvl6pPr>
            <a:lvl7pPr marL="2740463" indent="0">
              <a:buNone/>
              <a:defRPr sz="900"/>
            </a:lvl7pPr>
            <a:lvl8pPr marL="3197208" indent="0">
              <a:buNone/>
              <a:defRPr sz="900"/>
            </a:lvl8pPr>
            <a:lvl9pPr marL="365395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A66B2-A5AC-4852-8D32-72C3B73ADA47}" type="datetime1">
              <a:rPr lang="ru-RU" smtClean="0"/>
              <a:t>11.11.2019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2EFA-54BF-4680-BD6F-16718F48D6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13385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50" indent="0">
              <a:buNone/>
              <a:defRPr sz="2800"/>
            </a:lvl2pPr>
            <a:lvl3pPr marL="913488" indent="0">
              <a:buNone/>
              <a:defRPr sz="2400"/>
            </a:lvl3pPr>
            <a:lvl4pPr marL="1370233" indent="0">
              <a:buNone/>
              <a:defRPr sz="2000"/>
            </a:lvl4pPr>
            <a:lvl5pPr marL="1826976" indent="0">
              <a:buNone/>
              <a:defRPr sz="2000"/>
            </a:lvl5pPr>
            <a:lvl6pPr marL="2283719" indent="0">
              <a:buNone/>
              <a:defRPr sz="2000"/>
            </a:lvl6pPr>
            <a:lvl7pPr marL="2740463" indent="0">
              <a:buNone/>
              <a:defRPr sz="2000"/>
            </a:lvl7pPr>
            <a:lvl8pPr marL="3197208" indent="0">
              <a:buNone/>
              <a:defRPr sz="2000"/>
            </a:lvl8pPr>
            <a:lvl9pPr marL="3653952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50" indent="0">
              <a:buNone/>
              <a:defRPr sz="1200"/>
            </a:lvl2pPr>
            <a:lvl3pPr marL="913488" indent="0">
              <a:buNone/>
              <a:defRPr sz="1000"/>
            </a:lvl3pPr>
            <a:lvl4pPr marL="1370233" indent="0">
              <a:buNone/>
              <a:defRPr sz="900"/>
            </a:lvl4pPr>
            <a:lvl5pPr marL="1826976" indent="0">
              <a:buNone/>
              <a:defRPr sz="900"/>
            </a:lvl5pPr>
            <a:lvl6pPr marL="2283719" indent="0">
              <a:buNone/>
              <a:defRPr sz="900"/>
            </a:lvl6pPr>
            <a:lvl7pPr marL="2740463" indent="0">
              <a:buNone/>
              <a:defRPr sz="900"/>
            </a:lvl7pPr>
            <a:lvl8pPr marL="3197208" indent="0">
              <a:buNone/>
              <a:defRPr sz="900"/>
            </a:lvl8pPr>
            <a:lvl9pPr marL="365395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6D7F8-831E-4BE5-B3A9-C3D861BCEECF}" type="datetime1">
              <a:rPr lang="ru-RU" smtClean="0"/>
              <a:t>11.11.2019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3EE27-875A-485F-A13E-E77F2D170A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3687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F884B-8FF3-4ABB-8F08-1AA795666881}" type="datetime1">
              <a:rPr lang="ru-RU" smtClean="0"/>
              <a:t>11.11.2019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58909-44F1-4310-B375-FB4376B8E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9264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EA959-7E7D-4A84-B718-5B1F5F81CCC3}" type="datetime1">
              <a:rPr lang="ru-RU" smtClean="0"/>
              <a:t>11.11.2019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ADC2A-BB3B-45B7-83C1-E39085F4B6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93488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1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B19F1-7D52-4E07-A52C-666A77FEEE16}" type="datetime1">
              <a:rPr lang="ru-RU" smtClean="0"/>
              <a:t>11.11.2019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9A28B-33F5-49FC-8285-AE3728AFEC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22353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80041-A345-48B2-A2DB-4AD1B180D89E}" type="datetime1">
              <a:rPr lang="ru-RU" smtClean="0"/>
              <a:t>11.11.2019</a:t>
            </a:fld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27571-7A19-4F22-BB34-72AA8EC8A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71554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800475" y="1789117"/>
            <a:ext cx="5340350" cy="5056187"/>
            <a:chOff x="2394" y="1127"/>
            <a:chExt cx="3364" cy="3185"/>
          </a:xfrm>
        </p:grpSpPr>
        <p:sp>
          <p:nvSpPr>
            <p:cNvPr id="13315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16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17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18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19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0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1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2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3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4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5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6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7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8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9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0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1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2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3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4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5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6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7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8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9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0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1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2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3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4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5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6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7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8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13349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0" tIns="45675" rIns="91350" bIns="456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50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1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0" tIns="45675" rIns="91350" bIns="456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351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0" tIns="45675" rIns="91350" bIns="45675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D4DC5A7-ABDB-4438-8FF1-C3762D2AC211}" type="datetime1">
              <a:rPr lang="ru-RU" smtClean="0"/>
              <a:t>11.11.2019</a:t>
            </a:fld>
            <a:endParaRPr lang="ru-RU"/>
          </a:p>
        </p:txBody>
      </p:sp>
      <p:sp>
        <p:nvSpPr>
          <p:cNvPr id="13352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0" tIns="45675" rIns="91350" bIns="45675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53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50" tIns="45675" rIns="91350" bIns="4567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97F3EA-F8F2-42A2-9370-C518679CB5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675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34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023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697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564" indent="-342564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209" indent="-28546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1862" indent="-22837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598604" indent="-228376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5348" indent="-22837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2092" indent="-228376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68836" indent="-228376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5579" indent="-228376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2323" indent="-228376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3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0" algn="l" defTabSz="913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88" algn="l" defTabSz="913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233" algn="l" defTabSz="913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976" algn="l" defTabSz="913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719" algn="l" defTabSz="913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463" algn="l" defTabSz="913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208" algn="l" defTabSz="913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952" algn="l" defTabSz="913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397092"/>
            <a:ext cx="836327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Изменения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 законодательстве о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техническом осмотре  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автотранспортных средств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pPr algn="ctr"/>
            <a:endParaRPr lang="ru-RU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4D1DFD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48153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836712"/>
            <a:ext cx="88569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</a:p>
          <a:p>
            <a:pPr algn="ctr"/>
            <a:r>
              <a:rPr lang="ru-RU" sz="21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Федеральный </a:t>
            </a:r>
            <a:r>
              <a:rPr lang="ru-RU" sz="21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закон № 122-ФЗ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«О внесении изменений в Федеральный закон «О техническом осмотре транспортных средств и о внесении изменений в отдельные законодательные акты Российской Федерации» и отдельные законодательные акты Российской Федерации» (далее – Закон № 122-ФЗ</a:t>
            </a:r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):</a:t>
            </a:r>
          </a:p>
          <a:p>
            <a:endParaRPr lang="ru-RU" sz="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4D1DFD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ru-RU" sz="2200" dirty="0" smtClean="0"/>
              <a:t>	</a:t>
            </a:r>
          </a:p>
          <a:p>
            <a:pPr algn="just"/>
            <a:r>
              <a:rPr lang="ru-RU" sz="2200" dirty="0"/>
              <a:t>	</a:t>
            </a:r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ru-RU" sz="2100" dirty="0"/>
              <a:t> 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Введение фото фиксации процедуры технического осмотра </a:t>
            </a:r>
            <a:r>
              <a:rPr lang="ru-RU" sz="2100" dirty="0"/>
              <a:t>транспортного средства, что позволит достоверно установить факт проведения технического осмотра</a:t>
            </a:r>
            <a:r>
              <a:rPr lang="ru-RU" sz="2100" dirty="0" smtClean="0"/>
              <a:t>;</a:t>
            </a:r>
          </a:p>
          <a:p>
            <a:pPr algn="just"/>
            <a:endParaRPr lang="ru-RU" sz="800" dirty="0"/>
          </a:p>
          <a:p>
            <a:pPr algn="just"/>
            <a:r>
              <a:rPr lang="ru-RU" sz="2100" dirty="0" smtClean="0"/>
              <a:t>	</a:t>
            </a:r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ru-RU" sz="2100" dirty="0"/>
              <a:t> 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Введение государственного контроля (надзора) </a:t>
            </a:r>
            <a:r>
              <a:rPr lang="ru-RU" sz="2100" dirty="0"/>
              <a:t>за соблюдением операторами технического осмотра установленных требований к проведению технического осмотра транспортных </a:t>
            </a:r>
            <a:r>
              <a:rPr lang="ru-RU" sz="2100" dirty="0" smtClean="0"/>
              <a:t>средств.</a:t>
            </a:r>
          </a:p>
          <a:p>
            <a:pPr algn="just"/>
            <a:r>
              <a:rPr lang="ru-RU" sz="2100" dirty="0" smtClean="0"/>
              <a:t>	</a:t>
            </a:r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Государственный 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надзор будет отнесен к компетенции 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МВД </a:t>
            </a:r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России</a:t>
            </a:r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;</a:t>
            </a:r>
            <a:endParaRPr lang="ru-RU" sz="21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endParaRPr lang="ru-RU" sz="800" dirty="0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1520" y="152636"/>
            <a:ext cx="8640960" cy="637036"/>
          </a:xfrm>
          <a:prstGeom prst="rect">
            <a:avLst/>
          </a:prstGeom>
          <a:ln w="9525" cap="flat" cmpd="sng" algn="ctr">
            <a:solidFill>
              <a:schemeClr val="accent6"/>
            </a:solidFill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350" tIns="45675" rIns="91350" bIns="45675" numCol="1" anchor="ctr" anchorCtr="0" compatLnSpc="1">
            <a:prstTxWarp prst="textNoShape">
              <a:avLst/>
            </a:prstTxWarp>
          </a:bodyPr>
          <a:lstStyle>
            <a:lvl1pPr marL="342564" indent="-34256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209" indent="-28546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n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1862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3pPr>
            <a:lvl4pPr marL="1598604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5348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2092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6pPr>
            <a:lvl7pPr marL="2968836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5579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2323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ts val="2500"/>
              </a:lnSpc>
              <a:buNone/>
              <a:defRPr/>
            </a:pPr>
            <a:r>
              <a:rPr lang="ru-RU" sz="24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ИЗМЕНЕНИЯ В ФЕДЕРАЛЬНЫЕ ЗАКОНЫ</a:t>
            </a:r>
            <a:endParaRPr lang="ru-RU" sz="2400" b="1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46685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1520" y="163672"/>
            <a:ext cx="8640960" cy="637036"/>
          </a:xfrm>
          <a:prstGeom prst="rect">
            <a:avLst/>
          </a:prstGeom>
          <a:ln w="9525" cap="flat" cmpd="sng" algn="ctr">
            <a:solidFill>
              <a:schemeClr val="accent6"/>
            </a:solidFill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350" tIns="45675" rIns="91350" bIns="45675" numCol="1" anchor="ctr" anchorCtr="0" compatLnSpc="1">
            <a:prstTxWarp prst="textNoShape">
              <a:avLst/>
            </a:prstTxWarp>
          </a:bodyPr>
          <a:lstStyle>
            <a:lvl1pPr marL="342564" indent="-34256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209" indent="-28546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n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1862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3pPr>
            <a:lvl4pPr marL="1598604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5348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2092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6pPr>
            <a:lvl7pPr marL="2968836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5579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2323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ts val="2500"/>
              </a:lnSpc>
              <a:buNone/>
              <a:defRPr/>
            </a:pPr>
            <a:r>
              <a:rPr lang="ru-RU" sz="24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ИЗМЕНЕНИЯ В ФЕДЕРАЛЬНЫЕ ЗАКОНЫ</a:t>
            </a:r>
            <a:endParaRPr lang="ru-RU" sz="2400" b="1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143610"/>
            <a:ext cx="8568952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195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r>
              <a:rPr lang="ru-RU" sz="195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ru-RU" sz="1950" dirty="0"/>
              <a:t> </a:t>
            </a:r>
            <a:r>
              <a:rPr lang="ru-RU" sz="195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Оформление диагностической карты в виде электронного документа и ее подписание квалифицированной электронной подписью технического эксперта</a:t>
            </a:r>
            <a:r>
              <a:rPr lang="ru-RU" sz="1950" dirty="0"/>
              <a:t>, осуществлявшего процедуру технического диагностирования транспортного средства</a:t>
            </a:r>
            <a:r>
              <a:rPr lang="ru-RU" sz="1950" dirty="0" smtClean="0"/>
              <a:t>;</a:t>
            </a:r>
          </a:p>
          <a:p>
            <a:pPr algn="just"/>
            <a:endParaRPr lang="ru-RU" sz="800" dirty="0"/>
          </a:p>
          <a:p>
            <a:pPr algn="just"/>
            <a:r>
              <a:rPr lang="ru-RU" sz="1950" dirty="0" smtClean="0"/>
              <a:t>	</a:t>
            </a:r>
            <a:r>
              <a:rPr lang="ru-RU" sz="195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r>
              <a:rPr lang="ru-RU" sz="195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ru-RU" sz="1950" dirty="0"/>
              <a:t> </a:t>
            </a:r>
            <a:r>
              <a:rPr lang="ru-RU" sz="195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Установление требований к производственно-технической базе пункта технического осмотра</a:t>
            </a:r>
            <a:r>
              <a:rPr lang="ru-RU" sz="195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;</a:t>
            </a:r>
          </a:p>
          <a:p>
            <a:pPr algn="just"/>
            <a:endParaRPr lang="ru-RU" sz="800" dirty="0"/>
          </a:p>
          <a:p>
            <a:pPr algn="just"/>
            <a:r>
              <a:rPr lang="ru-RU" sz="1950" dirty="0" smtClean="0"/>
              <a:t>	</a:t>
            </a:r>
            <a:r>
              <a:rPr lang="ru-RU" sz="195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r>
              <a:rPr lang="ru-RU" sz="195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ru-RU" sz="1950" dirty="0"/>
              <a:t> </a:t>
            </a:r>
            <a:r>
              <a:rPr lang="ru-RU" sz="195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Установление пропускной способности пункта технического осмотра </a:t>
            </a:r>
            <a:r>
              <a:rPr lang="ru-RU" sz="1950" dirty="0"/>
              <a:t>на основании утвержденной уполномоченным федеральным органом исполнительной власти методики</a:t>
            </a:r>
            <a:r>
              <a:rPr lang="ru-RU" sz="1950" dirty="0" smtClean="0"/>
              <a:t>;</a:t>
            </a:r>
          </a:p>
          <a:p>
            <a:pPr algn="just"/>
            <a:endParaRPr lang="ru-RU" sz="800" dirty="0"/>
          </a:p>
          <a:p>
            <a:pPr algn="just"/>
            <a:r>
              <a:rPr lang="ru-RU" sz="1950" dirty="0" smtClean="0"/>
              <a:t>	</a:t>
            </a:r>
            <a:r>
              <a:rPr lang="ru-RU" sz="195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r>
              <a:rPr lang="ru-RU" sz="195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ru-RU" sz="1950" dirty="0"/>
              <a:t> Наделение государственного надзорного органа </a:t>
            </a:r>
            <a:r>
              <a:rPr lang="ru-RU" sz="195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правом проведения административного расследования по нарушениям в сфере технического осмотра транспортных средств</a:t>
            </a:r>
            <a:r>
              <a:rPr lang="ru-RU" sz="195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;</a:t>
            </a:r>
          </a:p>
          <a:p>
            <a:pPr algn="just"/>
            <a:endParaRPr lang="ru-RU" sz="800" dirty="0"/>
          </a:p>
          <a:p>
            <a:pPr algn="just"/>
            <a:r>
              <a:rPr lang="ru-RU" sz="1950" dirty="0" smtClean="0"/>
              <a:t>	</a:t>
            </a:r>
            <a:r>
              <a:rPr lang="ru-RU" sz="195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7)</a:t>
            </a:r>
            <a:r>
              <a:rPr lang="ru-RU" sz="1950" dirty="0" smtClean="0"/>
              <a:t> Наделение </a:t>
            </a:r>
            <a:r>
              <a:rPr lang="ru-RU" sz="1950" dirty="0"/>
              <a:t>полномочиями региональных исполнительных органов власти функциями по </a:t>
            </a:r>
            <a:r>
              <a:rPr lang="ru-RU" sz="195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мониторингу исполнения законодательства в сфере технического осмотра</a:t>
            </a:r>
            <a:r>
              <a:rPr lang="ru-RU" sz="195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46685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1520" y="188640"/>
            <a:ext cx="8640960" cy="637036"/>
          </a:xfrm>
          <a:prstGeom prst="rect">
            <a:avLst/>
          </a:prstGeom>
          <a:ln w="9525" cap="flat" cmpd="sng" algn="ctr">
            <a:solidFill>
              <a:schemeClr val="accent6"/>
            </a:solidFill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350" tIns="45675" rIns="91350" bIns="45675" numCol="1" anchor="ctr" anchorCtr="0" compatLnSpc="1">
            <a:prstTxWarp prst="textNoShape">
              <a:avLst/>
            </a:prstTxWarp>
          </a:bodyPr>
          <a:lstStyle>
            <a:lvl1pPr marL="342564" indent="-34256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209" indent="-28546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n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1862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3pPr>
            <a:lvl4pPr marL="1598604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5348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2092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6pPr>
            <a:lvl7pPr marL="2968836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5579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2323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ts val="2500"/>
              </a:lnSpc>
              <a:buNone/>
              <a:defRPr/>
            </a:pPr>
            <a:r>
              <a:rPr lang="ru-RU" sz="24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ИЗМЕНЕНИЯ В ФЕДЕРАЛЬНЫЕ ЗАКОНЫ</a:t>
            </a:r>
            <a:endParaRPr lang="ru-RU" sz="2400" b="1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908720"/>
            <a:ext cx="8640960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Федеральный закон № 207-ФЗ </a:t>
            </a:r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«О внесении изменения в статью 171 Уголовного кодекса Российской Федерации»</a:t>
            </a:r>
          </a:p>
          <a:p>
            <a:pPr algn="ctr"/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(далее – Закон № 207-ФЗ)</a:t>
            </a:r>
          </a:p>
          <a:p>
            <a:endParaRPr lang="ru-RU" sz="800" dirty="0" smtClean="0"/>
          </a:p>
          <a:p>
            <a:pPr algn="just"/>
            <a:r>
              <a:rPr lang="ru-RU" dirty="0" smtClean="0"/>
              <a:t> 	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Предусматривается 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введение уголовной ответственности за оформление диагностических карт неаккредитованными лицами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если это деяние причинило крупный ущерб, либо сопряжено с извлечением дохода в крупном размере. </a:t>
            </a: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4D1DFD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4D1DFD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Федеральный закон № 219-ФЗ 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«О внесении изменений в Кодекс Российской Федерации об административных правонарушениях» (далее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Закон 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№ 219-ФЗ). </a:t>
            </a: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4D1DFD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endParaRPr lang="ru-RU" sz="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4D1DFD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ru-RU" dirty="0" smtClean="0"/>
              <a:t>	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Вводится 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ответственность за оформление диагностических карт: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неуполномоченными техническими экспертами (предусмотрен 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штраф до 20 000 рублей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и неаккредитованными лицами (предусмотрен 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штраф до 300 000 рублей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42846685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1520" y="188640"/>
            <a:ext cx="8640960" cy="637036"/>
          </a:xfrm>
          <a:prstGeom prst="rect">
            <a:avLst/>
          </a:prstGeom>
          <a:ln w="9525" cap="flat" cmpd="sng" algn="ctr">
            <a:solidFill>
              <a:schemeClr val="accent6"/>
            </a:solidFill>
            <a:prstDash val="solid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350" tIns="45675" rIns="91350" bIns="45675" numCol="1" anchor="ctr" anchorCtr="0" compatLnSpc="1">
            <a:prstTxWarp prst="textNoShape">
              <a:avLst/>
            </a:prstTxWarp>
          </a:bodyPr>
          <a:lstStyle>
            <a:lvl1pPr marL="342564" indent="-34256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209" indent="-28546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n"/>
              <a:defRPr sz="28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1862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3pPr>
            <a:lvl4pPr marL="1598604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5348" indent="-22837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2092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6pPr>
            <a:lvl7pPr marL="2968836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5579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2323" indent="-228376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dk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ts val="2500"/>
              </a:lnSpc>
              <a:buNone/>
              <a:defRPr/>
            </a:pPr>
            <a:r>
              <a:rPr lang="ru-RU" sz="24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ИЗМЕНЕНИЯ В ФЕДЕРАЛЬНЫЕ ЗАКОНЫ</a:t>
            </a:r>
            <a:endParaRPr lang="ru-RU" sz="2400" b="1" kern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9532" y="1088740"/>
            <a:ext cx="85329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</a:t>
            </a:r>
            <a:r>
              <a:rPr lang="ru-RU" sz="21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Федеральный закон № 219-ФЗ 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«О внесении изменений в Кодекс Российской Федерации об административных правонарушениях» (далее Закон № 219-ФЗ). </a:t>
            </a:r>
          </a:p>
          <a:p>
            <a:pPr algn="just"/>
            <a:endParaRPr lang="ru-RU" sz="21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4D1DFD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ru-RU" sz="2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Предусматривает 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усиление ответственности Российского союза автостраховщиков 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 осуществление аккредитации операторов технического осмотра с нарушением требований законодательства в области технического осмотра (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предусмотрен штраф до 300 000 рублей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и введение ответственности за нарушения при ведении реестра операторов технического осмотра (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предусмотрен штраф до 200 000 рублей</a:t>
            </a:r>
            <a:r>
              <a:rPr lang="ru-RU" sz="2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468191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8620"/>
            <a:ext cx="8856984" cy="187220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подготовки нормативных правовых актов в связи с принятием Федерального закона от 6 июня 2019 г. № 122-ФЗ «О внесении изменений в Федеральный закон «О техническом осмотре транспортных средств и о внесении изменений в отдельные законодательные акты Российской Федерации» и отдельные законодательные акты Российской Федерации» (далее – Закон № 122-ФЗ). 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4D1D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квартал 2020 г</a:t>
            </a:r>
            <a:r>
              <a:rPr lang="ru-RU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8856984" cy="46805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экономического развития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оссии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291812"/>
              </p:ext>
            </p:extLst>
          </p:nvPr>
        </p:nvGraphicFramePr>
        <p:xfrm>
          <a:off x="107503" y="2276872"/>
          <a:ext cx="8856985" cy="442849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328593"/>
                <a:gridCol w="1152128"/>
                <a:gridCol w="2376264"/>
              </a:tblGrid>
              <a:tr h="4428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Пунктом 10 статьи 8 Закона 170-ФЗ установлено, что к полномочиям федеральных органов исполнительной власти в сфере технического осмотра относится, в частности,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утверждение правил аккредитации операторов технического осмотра.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часть 2 статьи 11 Закона № 170-ФЗ вносятся изменения, предусматривающие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изменения требований аккредитации.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Частью </a:t>
                      </a: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 статьи 11 Закона № 170-ФЗ предусмотрено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установление особенностей аккредитации операторов технического осмотра, намеревающихся проводить технический осмотр транспортных средств городского наземного электрического транспорта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статье 22 Закона № 170-ФЗ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устанавливается новый порядок аккредитации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5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Приказ 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МЭР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России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внесении изменений в Правила аккредитации операторов технического осмотра, утвержденные приказом Минэкономразвития России от 28 ноября 2011 г. № 697</a:t>
                      </a: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88005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44624"/>
            <a:ext cx="8856984" cy="68407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экономического развития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450279"/>
              </p:ext>
            </p:extLst>
          </p:nvPr>
        </p:nvGraphicFramePr>
        <p:xfrm>
          <a:off x="107505" y="687408"/>
          <a:ext cx="8928991" cy="582206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644515"/>
                <a:gridCol w="1836204"/>
                <a:gridCol w="2448272"/>
              </a:tblGrid>
              <a:tr h="43204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Статья </a:t>
                      </a:r>
                      <a:r>
                        <a:rPr lang="ru-RU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Закона № 170-ФЗ излагается в новой редакции, часть 9 которой предусматривает, что </a:t>
                      </a:r>
                      <a:r>
                        <a:rPr lang="ru-RU" sz="17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порядок осуществления контроля за деятельностью операторов технического осмотра </a:t>
                      </a:r>
                      <a:r>
                        <a:rPr lang="ru-RU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устанавливается Правительством Российской Федерации.</a:t>
                      </a:r>
                      <a:endParaRPr lang="ru-RU" sz="17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7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Частью 7 статьи 11 Закона № 170-ФЗ установлено, что </a:t>
                      </a:r>
                      <a:r>
                        <a:rPr lang="ru-RU" sz="17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размер платы за аккредитацию в сфере технического осмотра </a:t>
                      </a:r>
                      <a:r>
                        <a:rPr lang="ru-RU" sz="17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устанавливается Правительством Российской Федерации.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7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Статьей 22 Закона № 170-ФЗ предусмотрена </a:t>
                      </a:r>
                      <a:r>
                        <a:rPr lang="ru-RU" sz="17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обязательная выездная проверка для проверки заявителя или оператора технического осмотра требованиям аккредитации, </a:t>
                      </a:r>
                      <a:r>
                        <a:rPr lang="ru-RU" sz="17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что потребует увеличения размера платы за аккредитацию.</a:t>
                      </a: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7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7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утверждении порядка осуществления профессиональным объединением страховщиков контроля за деятельностью операторов технического осмотра</a:t>
                      </a:r>
                      <a:r>
                        <a:rPr lang="ru-RU" sz="17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7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19266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88640"/>
            <a:ext cx="8856984" cy="644471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экономического развития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057001"/>
              </p:ext>
            </p:extLst>
          </p:nvPr>
        </p:nvGraphicFramePr>
        <p:xfrm>
          <a:off x="107504" y="1067843"/>
          <a:ext cx="8928993" cy="498944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716524"/>
                <a:gridCol w="1188132"/>
                <a:gridCol w="3024337"/>
              </a:tblGrid>
              <a:tr h="37804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Частью 4 статьи 13 Закона № 170-ФЗ установлено, что </a:t>
                      </a:r>
                      <a:r>
                        <a:rPr lang="ru-RU" sz="18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порядок ведения реестра операторов технического осмотра, формирования и размещения открытого и общедоступного информационного ресурса, содержащего сведения из реестра операторов технического осмотра </a:t>
                      </a: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устанавливается уполномоченным федеральным органом исполнительной власти.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Статья 13 Закона № 170-ФЗ излагается в новой редакции, предусматривающей </a:t>
                      </a:r>
                      <a:r>
                        <a:rPr lang="ru-RU" sz="18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изменения в требования к ведению реестра операторов технического осмотра.</a:t>
                      </a:r>
                      <a:endParaRPr lang="ru-RU" sz="18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Приказ 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МЭР </a:t>
                      </a:r>
                      <a:r>
                        <a:rPr lang="ru-RU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России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8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внесении изменений в Порядок ведения реестра операторов технического осмотра, формирования и размещения открытого и общедоступного информационного ресурса, содержащего сведения из реестра операторов технического осмотра, утвержденный приказом Минэкономразвития России от 21 октября 2011 г. № 587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1997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80628"/>
            <a:ext cx="8856984" cy="64807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транспорта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24486"/>
              </p:ext>
            </p:extLst>
          </p:nvPr>
        </p:nvGraphicFramePr>
        <p:xfrm>
          <a:off x="107504" y="723156"/>
          <a:ext cx="8928991" cy="60011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0600"/>
                <a:gridCol w="1836202"/>
                <a:gridCol w="1692189"/>
              </a:tblGrid>
              <a:tr h="56886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 9 статьи 8 Закона № 170-ФЗ излагается в редакции, предусматривающей, что к полномочиям федеральных органов исполнительной власти в сфере технического осмотра относится, в частности,</a:t>
                      </a:r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утверждение требований к производственно-технической базе, перечня документов в области стандартизации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соблюдение требований которых лицами, претендующими на получение аттестата аккредитации оператора технического осмотра, и операторами технического осмотра обеспечивает их соответствие требованиям аккредитации</a:t>
                      </a:r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требований к фотографическому изображению транспортного средства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в отношении которого проводилось техническое диагностирование, к порядку и срокам его хранения в единой автоматизированной информационной системе технического осмотра,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требований к точности определения координат</a:t>
                      </a:r>
                      <a:r>
                        <a:rPr lang="ru-RU" sz="1600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указанных в пункте 7 части 3 статьи 12 и пункте 4 части 1 статьи 13 Закона № 170-ФЗ, а 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также методики расчета значения пропускной способности пункта технического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осмотра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600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внесении изменений в Положение о Министерстве транспорта Российской Федерации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0334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0"/>
            <a:ext cx="8856984" cy="66693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транспорта России</a:t>
            </a:r>
          </a:p>
          <a:p>
            <a:pPr algn="l"/>
            <a:endParaRPr lang="ru-RU" sz="1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287541"/>
              </p:ext>
            </p:extLst>
          </p:nvPr>
        </p:nvGraphicFramePr>
        <p:xfrm>
          <a:off x="107503" y="523036"/>
          <a:ext cx="8964487" cy="6245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16625"/>
                <a:gridCol w="1656184"/>
                <a:gridCol w="1691678"/>
              </a:tblGrid>
              <a:tr h="4279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статье 1 Закона № 170-ФЗ в определение диагностической карты вносятся изменения, предусматривающие, в частности, </a:t>
                      </a:r>
                      <a:r>
                        <a:rPr lang="ru-RU" sz="1500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 диагностическая карта является документом в электронном виде, а в случаях, предусмотренных указанным Федеральным законом, также на бумажном носителе.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 6 статьи 5 Закона № 170-ФЗ вносятся изменения, предусматривающие, в частности, </a:t>
                      </a:r>
                      <a:r>
                        <a:rPr lang="ru-RU" sz="1500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оформление диагностической карты по результатам проведения технического осмотра оператором технического осмотра в единой автоматизированной информационной системе технического осмотра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статью 17 Закона № 170-ФЗ вносятся изменения, предусматривающие, в частности, </a:t>
                      </a:r>
                      <a:r>
                        <a:rPr lang="ru-RU" sz="1500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изменение перечня обязательных документов, представляемых оператору технического осмотра и изменение случаев отказа в оказании услуг по проведению технического осмотра  </a:t>
                      </a:r>
                    </a:p>
                  </a:txBody>
                  <a:tcPr marL="48806" marR="488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806" marR="488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500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внесении изменений в </a:t>
                      </a:r>
                      <a:r>
                        <a:rPr lang="ru-RU" sz="150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</a:t>
                      </a:r>
                      <a:r>
                        <a:rPr lang="ru-RU" sz="1500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Правительства Российской Федерации «О проведении технического осмотра транспортных средств</a:t>
                      </a:r>
                      <a:r>
                        <a:rPr lang="ru-RU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806" marR="488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35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 соответствии с пунктом 2 статьи 7 Закона № 170-ФЗ к полномочиям Правительства Российской Федерации в сфере технического осмотра относится, в частности, </a:t>
                      </a:r>
                      <a:r>
                        <a:rPr lang="ru-RU" sz="150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установление правил проведения технического осмотра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в том числе </a:t>
                      </a:r>
                      <a:r>
                        <a:rPr lang="ru-RU" sz="150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установление параметров и требований, предъявляемых к транспортным средствам при проведении технического осмотра, формы и содержания диагностической карты;</a:t>
                      </a:r>
                      <a:endParaRPr lang="ru-RU" sz="1500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806" marR="488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806" marR="488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806" marR="488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3813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44624"/>
            <a:ext cx="8856984" cy="68407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транспорта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585027"/>
              </p:ext>
            </p:extLst>
          </p:nvPr>
        </p:nvGraphicFramePr>
        <p:xfrm>
          <a:off x="107503" y="687152"/>
          <a:ext cx="8928991" cy="600119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968553"/>
                <a:gridCol w="1548172"/>
                <a:gridCol w="2412266"/>
              </a:tblGrid>
              <a:tr h="53285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Пунктом 2 статьи 8 Закона № 170-ФЗ установлено, что к полномочиям федеральных органов исполнительной власти в сфере технического осмотра относится, в частности</a:t>
                      </a:r>
                      <a:r>
                        <a:rPr lang="ru-RU" sz="16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утверждение правил заполнения диагностической карты.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Пунктом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статьи 8 Закона № 170-ФЗ установлено, что к полномочиям федеральных органов исполнительной власти в сфере технического осмотра относится, в частности, </a:t>
                      </a:r>
                      <a:r>
                        <a:rPr lang="ru-RU" sz="16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установление порядка учета, хранения, передачи и уничтожения диагностических </a:t>
                      </a:r>
                      <a:r>
                        <a:rPr lang="ru-RU" sz="16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статье 1 Закона № 170-ФЗ в определение диагностической карты вносятся изменения, предусматривающие, в частности, что </a:t>
                      </a:r>
                      <a:r>
                        <a:rPr lang="ru-RU" sz="16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диагностическая карта является документом в электронном виде, а в случаях, предусмотренных указанным Федеральным законом, также на бумажном носителе.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Предусматривается перевод диагностических карт в электронный вид</a:t>
                      </a:r>
                      <a:r>
                        <a:rPr lang="ru-RU" sz="16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483" marR="59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Приказ Минтранса России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9483" marR="59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 внесении изменений в некоторые нормативные правовые акты Минтранса России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r>
                        <a:rPr lang="ru-RU" sz="16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(приказ Минтранса России от 21 августа 2013 г. № 274» и приказ Минтранса России от 25 февраля 2014 г. № 46)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9483" marR="59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504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-27384"/>
            <a:ext cx="8856984" cy="68407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транспорта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614839"/>
              </p:ext>
            </p:extLst>
          </p:nvPr>
        </p:nvGraphicFramePr>
        <p:xfrm>
          <a:off x="107503" y="404665"/>
          <a:ext cx="8928994" cy="639110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572509"/>
                <a:gridCol w="936104"/>
                <a:gridCol w="3420381"/>
              </a:tblGrid>
              <a:tr h="2489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 9 статьи 8 Закона № 170-ФЗ излагается в редакции, предусматривающей, что к полномочиям федеральных органов исполнительной власти в сфере технического осмотра относится, в частности, </a:t>
                      </a:r>
                      <a:r>
                        <a:rPr lang="ru-RU" sz="13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утверждение требований к производственно-технической базе оператора технического осмотра, перечня документов в области стандартизации, </a:t>
                      </a: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соблюдение требований которых лицами, претендующими на получение аттестата аккредитации оператора технического осмотра, и операторами технического осмотра обеспечивает их соответствие требованиям аккредитации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260" marR="432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Приказ </a:t>
                      </a:r>
                      <a:endParaRPr lang="ru-RU" sz="13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Минтранса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России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260" marR="432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3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утверждении требований к производственно-технической базе оператора технического осмотра, перечня документов в области стандартизации, соблюдение требований которых лицами, претендующими на получение аттестата аккредитации оператора технического осмотра, и операторами технического осмотра обеспечивает их соответствие требованиям аккредитации</a:t>
                      </a: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260" marR="432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75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 9 статьи 8 Закона № 170-ФЗ излагается в редакции, предусматривающей, что к полномочиям федеральных органов исполнительной власти в сфере технического осмотра относится, в частности, </a:t>
                      </a:r>
                      <a:r>
                        <a:rPr lang="ru-RU" sz="13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утверждение требований к фотографическому изображению транспортного средства, в отношении которого проводилось техническое диагностирование, к порядку и срокам его хранения в единой автоматизированной информационной системе технического осмотра, требований к точности определения координат места нахождения транспортного средства, сведения о которых подлежат передаче в единую автоматизированную информационную систему технического осмотра, а также координат пункта технического осмотра, сведения о которых включаются в реестр операторов технического осмотра.</a:t>
                      </a:r>
                      <a:endParaRPr lang="ru-RU" sz="13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260" marR="432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Приказ </a:t>
                      </a:r>
                      <a:endParaRPr lang="ru-RU" sz="13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Минтранса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России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260" marR="432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3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утверждении требований к фотографическому изображению транспортного средства, в отношении которого проводилось техническое диагностирование, к порядку и срокам его хранения в единой автоматизированной информационной системе технического осмотра, требований к точности определения координат места нахождения транспортного средства, сведения о которых подлежат передаче в единую автоматизированную информационную систему технического осмотра, а также координат пункта технического осмотра, сведения о которых включаются в реестр операторов технического осмотра</a:t>
                      </a: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3260" marR="4326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040475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80628"/>
            <a:ext cx="8856984" cy="68407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транспорта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947711"/>
              </p:ext>
            </p:extLst>
          </p:nvPr>
        </p:nvGraphicFramePr>
        <p:xfrm>
          <a:off x="107503" y="728700"/>
          <a:ext cx="8928994" cy="600119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680521"/>
                <a:gridCol w="1404156"/>
                <a:gridCol w="2844317"/>
              </a:tblGrid>
              <a:tr h="5868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 9 статьи 8 Закона № 170-ФЗ излагается в редакции, предусматривающей, что к полномочиям федеральных органов исполнительной власти в сфере технического осмотра относится, в частности, </a:t>
                      </a:r>
                      <a:r>
                        <a:rPr lang="ru-RU" sz="16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утверждение методики расчета значения пропускной способности пункта технического осмотра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Частью 4 статьи 11 Закона № 170-ФЗ предусмотрено, что </a:t>
                      </a:r>
                      <a:r>
                        <a:rPr lang="ru-RU" sz="16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методика расчета значения пропускной способности и типовой перечень технологических операций по проведению технического диагностирования различных категорий транспортных </a:t>
                      </a:r>
                      <a:r>
                        <a:rPr lang="ru-RU" sz="16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</a:t>
                      </a:r>
                      <a:r>
                        <a:rPr lang="en-US" sz="16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ru-RU" sz="16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(или) видов городского наземного электрического транспорта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утверждаются федеральным органом исполнительной власти, уполномоченным в соответствии с настоящим Федеральным законом на утверждение требований к производственно-технической базе.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Приказ Минтранса России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6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утверждении методики расчета значения пропускной способности пункта технического осмотра и типового перечня технологических операций по проведению технического диагностирования различных категорий транспортных средств и (или) видов городского наземного электрического транспорта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8039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8620"/>
            <a:ext cx="8856984" cy="64807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транспорта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18445"/>
              </p:ext>
            </p:extLst>
          </p:nvPr>
        </p:nvGraphicFramePr>
        <p:xfrm>
          <a:off x="107506" y="704169"/>
          <a:ext cx="8928991" cy="60011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20578"/>
                <a:gridCol w="1908212"/>
                <a:gridCol w="1800201"/>
              </a:tblGrid>
              <a:tr h="4788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Согласно части 9 статьи 17 Закона № 170-ФЗ </a:t>
                      </a:r>
                      <a:r>
                        <a:rPr lang="ru-RU" sz="160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особенности проведения технического осмотра вне пунктов технического осмотра с использованием передвижных диагностических линий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устанавливаются Правительством Российской Федерации.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Статья 19 Закона № 170-ФЗ дополняется частью 10, в соответствии с которой </a:t>
                      </a:r>
                      <a:r>
                        <a:rPr lang="ru-RU" sz="160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диагностическая карта, подтверждающая допуск к участию в дорожном движении транспортного средства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в 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отношении которого не проводился технический осмотр в установленном порядке или при проведении технического осмотра которого выявлено несоответствие этого транспортного средства обязательным требованиям безопасности транспортных средств, </a:t>
                      </a:r>
                      <a:r>
                        <a:rPr lang="ru-RU" sz="1600" i="1" u="sng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аннулируется органом государственного контроля (надзора) за организацией и проведением технического осмотра транспортных средств</a:t>
                      </a:r>
                      <a:r>
                        <a:rPr lang="ru-RU" sz="160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 порядке, установленном Правительством Российской Федерации.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60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внесении изменений в Постановление Правительства Российской Федерации «О проведении технического осмотра транспортных средств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8492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-27384"/>
            <a:ext cx="8856984" cy="68407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внутренних дел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682798"/>
              </p:ext>
            </p:extLst>
          </p:nvPr>
        </p:nvGraphicFramePr>
        <p:xfrm>
          <a:off x="107505" y="554310"/>
          <a:ext cx="8928991" cy="61150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104455"/>
                <a:gridCol w="1764196"/>
                <a:gridCol w="3060340"/>
              </a:tblGrid>
              <a:tr h="828092">
                <a:tc rowSpan="2"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 12 статьи 8 Закона № 170-ФЗ излагается в редакции, предусматривающей, что к полномочиям федеральных органов исполнительной власти в сфере технического осмотра относится, в частности, 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осуществление государственного контроля (надзора) за организацией и проведением технического осмотра транспортных средств</a:t>
                      </a:r>
                      <a:endParaRPr lang="ru-RU" sz="1500" b="1" dirty="0" smtClean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Указ Президента Российской Федерации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 внесении изменений в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Положение о Министерстве внутренних дел Российской Федерации»</a:t>
                      </a:r>
                      <a:endParaRPr lang="ru-RU" sz="15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3683">
                <a:tc vMerge="1"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Указ Президента Российской Федерации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 внесении изменений в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Положение о 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Государственной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инспекции безопасности дорожного движения Министерства внутренних дел Российской Федерации»</a:t>
                      </a:r>
                      <a:endParaRPr lang="ru-RU" sz="15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67"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Закона № 170-ФЗ дополняется новой статьей 22.1, частью 9 которой предусматривается, в частности, что 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положение о государственном контроле (надзоре) за организацией и проведением технического осмотра 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утверждается Правительством Российской Федерации.</a:t>
                      </a: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5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порядке осуществления государственного контроля (надзора) за организацией и проведением технического осмотра транспортных средств операторами технического осмотра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5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4229"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Статья 2 Закона № 170-ФЗ дополняется частью 4, предусматривающей, что 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порядок организации и проведения технического осмотра автобусов 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устанавливается Правительством Российской Федерации </a:t>
                      </a:r>
                      <a:endParaRPr lang="ru-RU" sz="15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5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утверждении порядка организации и проведения технического осмотра автобусов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5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8436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8620"/>
            <a:ext cx="8856984" cy="651672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внутренних дел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309177"/>
              </p:ext>
            </p:extLst>
          </p:nvPr>
        </p:nvGraphicFramePr>
        <p:xfrm>
          <a:off x="179512" y="548680"/>
          <a:ext cx="8856476" cy="614717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256584"/>
                <a:gridCol w="1548172"/>
                <a:gridCol w="2051720"/>
              </a:tblGrid>
              <a:tr h="34077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соответствии с пунктом 3 статьи 7 Закона № 170-ФЗ к полномочиям Правительства Российской Федерации в сфере технического осмотра относится, в частности, </a:t>
                      </a:r>
                      <a:r>
                        <a:rPr lang="ru-RU" sz="14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установление требований к технологическим, программным, лингвистическим и организационным средствам единой автоматизированной информационной системы технического осмотра, порядка сбора, передачи, обработки, хранения, использования информации, содержащейся в указанной системе, обеспечения к ней доступа.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статью 12 Закона № 170-ФЗ вносятся изменения, предусматривающие </a:t>
                      </a:r>
                      <a:r>
                        <a:rPr lang="ru-RU" sz="14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изменение состава сведений, содержащихся в ЕАИСТО.</a:t>
                      </a:r>
                      <a:endParaRPr lang="ru-RU" sz="14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внесении изменений в </a:t>
                      </a:r>
                      <a:r>
                        <a:rPr lang="ru-RU" sz="14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</a:t>
                      </a:r>
                      <a:r>
                        <a:rPr lang="ru-RU" sz="14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Правительства Российской Федерации «О единой </a:t>
                      </a:r>
                      <a:r>
                        <a:rPr lang="ru-RU" sz="14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автоматизированной информационной </a:t>
                      </a:r>
                      <a:r>
                        <a:rPr lang="ru-RU" sz="14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системе технического осмотра транспортных средств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0"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Новая редакция части 5 статьи 12 Закона № 170-ФЗ предусматривает полномочие Правительства Российской Федерации по </a:t>
                      </a:r>
                      <a:r>
                        <a:rPr lang="ru-RU" sz="14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установлению порядка взаимодействия федерального органа исполнительной власти, уполномоченного на осуществление государственного контроля (надзора) за организацией и проведением технического осмотра транспортных средств операторами технического осмотра, операторов технического осмотра и профессионального объединения страховщиков при использовании единой автоматизированной информационной системы технического осмотра.</a:t>
                      </a: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4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утверждении Правил ведения единой автоматизированной информационной системы технического осмотра</a:t>
                      </a: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4689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44624"/>
            <a:ext cx="8856984" cy="651672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внутренних дел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672358"/>
              </p:ext>
            </p:extLst>
          </p:nvPr>
        </p:nvGraphicFramePr>
        <p:xfrm>
          <a:off x="107504" y="656692"/>
          <a:ext cx="8928992" cy="61150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112568"/>
                <a:gridCol w="1692188"/>
                <a:gridCol w="2124236"/>
              </a:tblGrid>
              <a:tr h="47383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Новая редакция части 5 статьи 12 Закона № 170-ФЗ предусматривает полномочие Правительства Российской Федерации по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установлению правил ведения единой автоматизированной информационной системы технического осмотра (в том числе порядка и сроков передачи сведений в единую автоматизированную информационную систему технического осмотра), порядка ее взаимодействия с автоматизированной информационной системой обязательного страхования, </a:t>
                      </a: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созданной в соответствии с Федеральным законом от 25 апреля 2002 года № 40-ФЗ «Об  обязательном страховании гражданской ответственности владельцев транспортных средств»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Согласно части 4.6 статьи 12 Закона № 170-ФЗ 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сведения, содержащиеся в единой автоматизированной информационной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системе технического осмотра, подлежат размещению в информационно–телекоммуникационной сети «Интернет». Перечень таких сведений и порядок их размещения устанавливаются в правилах ведения единой автоматизированной информационной системы технического осмотра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500" b="1" dirty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9483" marR="59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9483" marR="59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утверждении Правил ведения единой 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автоматизирован-ной </a:t>
                      </a:r>
                      <a:r>
                        <a:rPr lang="ru-RU" sz="1500" b="1" dirty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информационной системы технического 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осмотра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9483" marR="59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3506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208602"/>
              </p:ext>
            </p:extLst>
          </p:nvPr>
        </p:nvGraphicFramePr>
        <p:xfrm>
          <a:off x="179512" y="407598"/>
          <a:ext cx="8928993" cy="636933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860540"/>
                <a:gridCol w="1523495"/>
                <a:gridCol w="2544958"/>
              </a:tblGrid>
              <a:tr h="2700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</a:t>
                      </a:r>
                      <a:r>
                        <a:rPr lang="ru-RU" sz="1500" b="1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пункт 13 статьи 1 Закона №170-ФЗ вносятся изменения, предусматривающие </a:t>
                      </a:r>
                      <a:r>
                        <a:rPr lang="ru-RU" sz="1500" b="1" baseline="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изменение определения понятия «Технический эксперт».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1" baseline="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Пунктом 4 статьи 8 Закона №170-ФЗ установлено, что к полномочиям федеральных органов исполнительной власти в сфере технического осмотра относится, в частности</a:t>
                      </a:r>
                      <a:r>
                        <a:rPr lang="ru-RU" sz="1500" b="1" baseline="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установление квалификационных требований к техническим экспертам.</a:t>
                      </a: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Приказ </a:t>
                      </a:r>
                      <a:r>
                        <a:rPr lang="ru-RU" sz="1500" b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Минпромторга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России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 внесении изменений в квалификационные требования к техническим экспертам, утвержденные приказом </a:t>
                      </a:r>
                      <a:r>
                        <a:rPr lang="ru-RU" sz="1500" b="1" dirty="0" err="1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Минпромторга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России от 1 декабря 2011 года № 1664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4116"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пункт 9 статьи 8 Закона №170-ФЗ вносятся изменения, предусматривающие исключение из полномочий федеральных органов исполнительной власти в сфере технического осмотра </a:t>
                      </a:r>
                      <a:r>
                        <a:rPr lang="ru-RU" sz="150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утверждение основных технических характеристик средств технического диагностирования и их перечня.</a:t>
                      </a: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Правительства Российской Федерации</a:t>
                      </a:r>
                      <a:endParaRPr lang="ru-RU" sz="15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50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признании</a:t>
                      </a:r>
                      <a:r>
                        <a:rPr lang="ru-RU" sz="1500" baseline="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утратившим силу подпункта 5.2.18 (23) пункта 5 Положения о Министерстве промышленности и торговли Российской Федерации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5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4116"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 пункт 9 статьи 8 Закона «170-ФЗ вносятся</a:t>
                      </a:r>
                      <a:r>
                        <a:rPr lang="ru-RU" sz="1500" b="1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изменения, предусматривающие </a:t>
                      </a:r>
                      <a:r>
                        <a:rPr lang="ru-RU" sz="1500" b="1" baseline="0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исключение из полномочий федеральных органов исполнительной власти в сфере технического осмотра утверждение основных технических характеристик средств технического диагностирования и их перечня.</a:t>
                      </a:r>
                    </a:p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baseline="0" dirty="0" smtClean="0">
                        <a:solidFill>
                          <a:srgbClr val="4D1DFD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Приказ </a:t>
                      </a:r>
                      <a:r>
                        <a:rPr lang="ru-RU" sz="1500" b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Минпромторга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России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3488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 признании утратившим силу приказа </a:t>
                      </a:r>
                      <a:r>
                        <a:rPr lang="ru-RU" sz="1500" b="1" dirty="0" err="1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Минпромторга</a:t>
                      </a:r>
                      <a:r>
                        <a:rPr lang="ru-RU" sz="1500" b="1" dirty="0" smtClean="0">
                          <a:solidFill>
                            <a:srgbClr val="4D1DFD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России от 6 декабря 2011 г. №1677</a:t>
                      </a:r>
                      <a:r>
                        <a:rPr lang="ru-RU" sz="15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0413" marR="6041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одзаголовок 2"/>
          <p:cNvSpPr txBox="1">
            <a:spLocks/>
          </p:cNvSpPr>
          <p:nvPr/>
        </p:nvSpPr>
        <p:spPr>
          <a:xfrm>
            <a:off x="107504" y="-27384"/>
            <a:ext cx="8856984" cy="6840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Министерство промышленности и торговли России</a:t>
            </a:r>
          </a:p>
          <a:p>
            <a:pPr algn="l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59859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80628"/>
            <a:ext cx="864096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4D1DFD"/>
                </a:solidFill>
              </a:rPr>
              <a:t>Федеральным законом от 06.06.2019 № 122-ФЗ не исключается причина организованных противоправных действий на уровне системных </a:t>
            </a:r>
            <a:r>
              <a:rPr lang="ru-RU" sz="2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4D1DFD"/>
                </a:solidFill>
              </a:rPr>
              <a:t>несоответствий</a:t>
            </a:r>
          </a:p>
          <a:p>
            <a:pPr algn="ctr"/>
            <a:r>
              <a:rPr lang="ru-RU" sz="2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4D1DFD"/>
                </a:solidFill>
              </a:rPr>
              <a:t> </a:t>
            </a:r>
            <a:r>
              <a:rPr lang="ru-RU" sz="22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4D1DFD"/>
                </a:solidFill>
              </a:rPr>
              <a:t>в отношении</a:t>
            </a:r>
            <a:r>
              <a:rPr lang="ru-RU" sz="2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4D1DFD"/>
                </a:solidFill>
              </a:rPr>
              <a:t>:</a:t>
            </a:r>
          </a:p>
          <a:p>
            <a:pPr algn="just"/>
            <a:r>
              <a:rPr lang="ru-RU" sz="2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</a:rPr>
              <a:t> 	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- 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аккредитации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 операторов технического осмотра;</a:t>
            </a:r>
            <a:endParaRPr lang="ru-RU" sz="24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</a:endParaRPr>
          </a:p>
          <a:p>
            <a:pPr algn="just"/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 	- </a:t>
            </a:r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контроля 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за деятельностью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 операторов технического осмотра</a:t>
            </a:r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;</a:t>
            </a:r>
          </a:p>
          <a:p>
            <a:pPr algn="just"/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 	- </a:t>
            </a:r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независимой 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оценки квалификации 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специалистов участвующих в организации и проведении технического осмотра транспортных средств</a:t>
            </a:r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;</a:t>
            </a:r>
          </a:p>
          <a:p>
            <a:pPr algn="just"/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 	- </a:t>
            </a:r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формирования 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платы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 за технический осмотр транспортных средств</a:t>
            </a:r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;</a:t>
            </a:r>
          </a:p>
          <a:p>
            <a:pPr algn="just"/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	- </a:t>
            </a:r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пресечения 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рекламы противоправных действий 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в сфере технического осмотра</a:t>
            </a:r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;</a:t>
            </a:r>
          </a:p>
          <a:p>
            <a:pPr algn="just"/>
            <a:r>
              <a:rPr lang="ru-RU" sz="2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	-  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пресечения продаж диагностических карт с использованием сети интернет </a:t>
            </a:r>
            <a:r>
              <a:rPr lang="ru-RU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</a:rPr>
              <a:t>и т.д.</a:t>
            </a:r>
          </a:p>
        </p:txBody>
      </p:sp>
    </p:spTree>
    <p:extLst>
      <p:ext uri="{BB962C8B-B14F-4D97-AF65-F5344CB8AC3E}">
        <p14:creationId xmlns:p14="http://schemas.microsoft.com/office/powerpoint/2010/main" val="358452765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вновесие">
  <a:themeElements>
    <a:clrScheme name="Равновесие 8">
      <a:dk1>
        <a:srgbClr val="000000"/>
      </a:dk1>
      <a:lt1>
        <a:srgbClr val="DDDDDD"/>
      </a:lt1>
      <a:dk2>
        <a:srgbClr val="000000"/>
      </a:dk2>
      <a:lt2>
        <a:srgbClr val="B8B7D1"/>
      </a:lt2>
      <a:accent1>
        <a:srgbClr val="F1F0F4"/>
      </a:accent1>
      <a:accent2>
        <a:srgbClr val="C1BCFC"/>
      </a:accent2>
      <a:accent3>
        <a:srgbClr val="EBEBEB"/>
      </a:accent3>
      <a:accent4>
        <a:srgbClr val="000000"/>
      </a:accent4>
      <a:accent5>
        <a:srgbClr val="F7F6F8"/>
      </a:accent5>
      <a:accent6>
        <a:srgbClr val="AFAAE4"/>
      </a:accent6>
      <a:hlink>
        <a:srgbClr val="5454C6"/>
      </a:hlink>
      <a:folHlink>
        <a:srgbClr val="6A6F86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19533</TotalTime>
  <Words>1793</Words>
  <Application>Microsoft Office PowerPoint</Application>
  <PresentationFormat>Экран (4:3)</PresentationFormat>
  <Paragraphs>155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Равновесие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подготовки нормативных правовых актов в связи с принятием Федерального закона от 6 июня 2019 г. № 122-ФЗ «О внесении изменений в Федеральный закон «О техническом осмотре транспортных средств и о внесении изменений в отдельные законодательные акты Российской Федерации» и отдельные законодательные акты Российской Федерации» (далее – Закон № 122-ФЗ). 1 квартал 2020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Tycoon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S24-03-2005</dc:creator>
  <cp:lastModifiedBy>Сергей</cp:lastModifiedBy>
  <cp:revision>4580</cp:revision>
  <cp:lastPrinted>2012-10-05T10:51:15Z</cp:lastPrinted>
  <dcterms:created xsi:type="dcterms:W3CDTF">2007-10-14T09:37:30Z</dcterms:created>
  <dcterms:modified xsi:type="dcterms:W3CDTF">2019-11-11T08:37:30Z</dcterms:modified>
</cp:coreProperties>
</file>